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8"/>
  </p:notesMasterIdLst>
  <p:sldIdLst>
    <p:sldId id="256" r:id="rId5"/>
    <p:sldId id="304" r:id="rId6"/>
    <p:sldId id="305" r:id="rId7"/>
    <p:sldId id="265" r:id="rId8"/>
    <p:sldId id="301" r:id="rId9"/>
    <p:sldId id="302" r:id="rId10"/>
    <p:sldId id="257" r:id="rId11"/>
    <p:sldId id="303" r:id="rId12"/>
    <p:sldId id="258" r:id="rId13"/>
    <p:sldId id="306" r:id="rId14"/>
    <p:sldId id="290" r:id="rId15"/>
    <p:sldId id="307" r:id="rId16"/>
    <p:sldId id="308" r:id="rId17"/>
    <p:sldId id="267" r:id="rId18"/>
    <p:sldId id="268" r:id="rId19"/>
    <p:sldId id="269" r:id="rId20"/>
    <p:sldId id="297" r:id="rId21"/>
    <p:sldId id="272" r:id="rId22"/>
    <p:sldId id="271" r:id="rId23"/>
    <p:sldId id="309" r:id="rId24"/>
    <p:sldId id="275" r:id="rId25"/>
    <p:sldId id="292" r:id="rId26"/>
    <p:sldId id="296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45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8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275F83B-1BCC-472E-A25E-C864A7D25C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47FEB3-3B8C-4F5F-A657-D4369D7696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352AF9-67B8-4B3A-AE9D-433BC2CC4A0D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5AF0DE94-8E4C-4A0B-BBFD-23C7290A08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6F26ED5-4FA7-4B7C-A177-9510679DF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D1B18A-F713-4941-BC19-A7627FEBBA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028F29-0177-4FE4-B30A-CD0AB37FA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754154-6689-4222-AD7D-C63756C205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18A82-DEAA-4596-BB3D-6245AAD7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FA46-894D-4F4A-9CA9-4C43A2965C6E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28CC75-892B-4803-9473-00A0989C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12130-C7FA-45F0-812C-7D0BA46C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DA607-17DC-4699-8F26-577F2D2AE2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17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04506-FA27-4A80-AC36-EE000612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FCBB-FF32-488E-91FA-4373049EDF03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AA48C4-A105-49C8-8381-6741FA35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706D2-298C-480F-B71D-A2F1A59B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78864-B6E4-4BED-8829-FF5F50E6B8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27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5E7B6E-174B-45A2-986B-0725CD05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4F74-341B-4071-B81C-CE37DEC3CC99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3FF29A-F160-45E2-BCEB-E956E1FF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6B647A-359C-4D24-9570-D83605B8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EF789-F951-4137-B6B3-E2896BF675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89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CCEF27-F80A-4A41-B83C-ECF36E38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2794-BDCF-4211-B32C-C5462D16C3E9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9DA8E-6E71-4984-AB7E-85697B7A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2D1F3A-EEAA-4078-9504-EF6FBC9B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8EB29-68E9-4EE6-A0D5-619E22ECA6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944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06721-A789-49D0-86C1-16348651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E47A-9A66-42F9-9E20-84308520755B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08BF06-BF7B-4E2D-A76C-BD979845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8D473-3C8C-4A54-887D-DCC01E87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6611-6A20-422F-BB61-1BF87E6A0D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60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50F4734-38CB-4356-AAAE-6FE1CDF6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25E6-03B5-42BD-99CB-BACFBAB54947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0A75D51-27DE-4553-A620-20B4D2411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7422BB1-8996-47AE-9ED5-5DAAC0B0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6605A-AE9A-442E-A15C-CBE14AED26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439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EAB51F6-835F-43FA-AF35-BC2F26B7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A2917-3567-488D-9916-C89221A686C8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CCAB8E2-BF6E-4838-8907-32E3C8B0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0D07477-C924-4FAE-B58B-9E1140CD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0702C-7B18-49C4-8CB1-14F88AF839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91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4D9BCFA-29A5-46F3-BDFA-2F860BFA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398B-D302-4BB7-925A-4008BFA3B474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334A356-C535-43FE-B463-944FD0F8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6BEF66A-0DFC-463A-95E9-3FB50093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B89EB-DF2A-4BCE-8315-03A277BB28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53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5035307-E6F4-4BBC-8AB9-81666084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60B1-8F7C-4701-8A4E-9ED17DDB9268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D26604B-5F73-41C0-8CC2-1B9BFB643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323A5DB-BB1F-47FA-9A03-B0A71025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4CA42-4B0C-4C0F-8109-486C60CF85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04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B85ECB9-7F86-47D6-A3D5-41F6FECD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B086-E97D-4ABA-8EB0-91C726215EC0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AB8A542-ACC7-4AD8-8546-71C869AD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43B6330-97DF-4EAD-AA07-98D4B48A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CEB25-F9FE-40D2-8AF7-17D062867C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5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54CC6A7-B981-4C46-BBFC-F1635FCC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6F414-1FFD-4B73-92B0-71F71018975A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57FCC22-EDE0-4233-A32C-1DBA5E96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48527FC-CB01-4201-913D-ED10FE3B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73D82-563C-4FDF-BE5F-7CEB7CC89B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7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4A01D2D4-23DF-4F59-BD5D-FFE12EFCEF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D211C2-26AC-442A-BB9E-181F763BD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EFE512-A462-463A-BA50-169202D91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885FF2-4B07-4D7C-AC04-0B926376E064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14CECC-4EC7-4130-A17B-9C03FC5F1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D06EB-1A89-4FD1-B7CF-AD83F3562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06BEE623-F037-4038-9948-ED4B4B67FE7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brrr8cq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" Target="slide1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10" Type="http://schemas.openxmlformats.org/officeDocument/2006/relationships/slide" Target="slide16.xml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slide" Target="slide2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png"/><Relationship Id="rId5" Type="http://schemas.openxmlformats.org/officeDocument/2006/relationships/image" Target="../media/image7.gif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0.png"/><Relationship Id="rId5" Type="http://schemas.openxmlformats.org/officeDocument/2006/relationships/image" Target="../media/image7.gif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C5626-DB47-46FA-9DA0-2DB870638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777162" cy="9366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алгебры в 7 классе</a:t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«Линейная функция и её график»</a:t>
            </a:r>
          </a:p>
        </p:txBody>
      </p:sp>
      <p:sp>
        <p:nvSpPr>
          <p:cNvPr id="3075" name="Подзаголовок 3">
            <a:extLst>
              <a:ext uri="{FF2B5EF4-FFF2-40B4-BE49-F238E27FC236}">
                <a16:creationId xmlns:a16="http://schemas.microsoft.com/office/drawing/2014/main" id="{31983D98-7A50-48C6-A7ED-8C8265CF679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8E303F4C-A49B-4E1A-8E6A-245FA27992DE}" type="datetime1">
              <a:rPr lang="ru-RU" altLang="ru-RU" sz="3200" smtClean="0"/>
              <a:pPr/>
              <a:t>25.01.2021</a:t>
            </a:fld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Построение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2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">
            <a:extLst>
              <a:ext uri="{FF2B5EF4-FFF2-40B4-BE49-F238E27FC236}">
                <a16:creationId xmlns:a16="http://schemas.microsoft.com/office/drawing/2014/main" id="{D4FBF1F9-8DF6-47F9-9658-1FADC2FCC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289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Физкультурная минутка для глаз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50" y="1029707"/>
            <a:ext cx="7296820" cy="5805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116632"/>
                <a:ext cx="8610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найти значение коэффициента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графику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6632"/>
                <a:ext cx="8610049" cy="584775"/>
              </a:xfrm>
              <a:prstGeom prst="rect">
                <a:avLst/>
              </a:prstGeom>
              <a:blipFill>
                <a:blip r:embed="rId3"/>
                <a:stretch>
                  <a:fillRect l="-1841" t="-14583" r="-1204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6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263035" cy="5949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188640"/>
                <a:ext cx="91269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по графику определить знак коэффициента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8640"/>
                <a:ext cx="9126986" cy="584775"/>
              </a:xfrm>
              <a:prstGeom prst="rect">
                <a:avLst/>
              </a:prstGeom>
              <a:blipFill>
                <a:blip r:embed="rId3"/>
                <a:stretch>
                  <a:fillRect l="-1669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8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E69FA3A7-5B77-46C8-BC17-7145B1C1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графики функций, изображенные на рисунках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E6C90C-22D3-4C96-B214-540E382C0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C85D1B96-C268-4937-A96F-0CC77D0363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06475"/>
            <a:ext cx="3951288" cy="395128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54A7D00D-CA14-409C-A607-A18797528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3">
            <a:extLst>
              <a:ext uri="{FF2B5EF4-FFF2-40B4-BE49-F238E27FC236}">
                <a16:creationId xmlns:a16="http://schemas.microsoft.com/office/drawing/2014/main" id="{71127CB0-DCD5-485D-BC2B-7DBBA4905DD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81075"/>
            <a:ext cx="3951288" cy="3951288"/>
          </a:xfrm>
        </p:spPr>
      </p:pic>
      <p:cxnSp>
        <p:nvCxnSpPr>
          <p:cNvPr id="13319" name="Прямая соединительная линия 10">
            <a:extLst>
              <a:ext uri="{FF2B5EF4-FFF2-40B4-BE49-F238E27FC236}">
                <a16:creationId xmlns:a16="http://schemas.microsoft.com/office/drawing/2014/main" id="{2F98B706-393F-4A8F-97DE-F65E2EA358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54663" y="1647825"/>
            <a:ext cx="2447925" cy="2233613"/>
          </a:xfrm>
          <a:prstGeom prst="line">
            <a:avLst/>
          </a:prstGeom>
          <a:noFill/>
          <a:ln w="38100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3320" name="Object 60">
            <a:extLst>
              <a:ext uri="{FF2B5EF4-FFF2-40B4-BE49-F238E27FC236}">
                <a16:creationId xmlns:a16="http://schemas.microsoft.com/office/drawing/2014/main" id="{D4566176-8001-438C-8976-10B38E730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4" imgW="114151" imgH="215619" progId="Equation.3">
                  <p:embed/>
                </p:oleObj>
              </mc:Choice>
              <mc:Fallback>
                <p:oleObj name="Формула" r:id="rId4" imgW="114151" imgH="215619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Дуга 14">
            <a:extLst>
              <a:ext uri="{FF2B5EF4-FFF2-40B4-BE49-F238E27FC236}">
                <a16:creationId xmlns:a16="http://schemas.microsoft.com/office/drawing/2014/main" id="{A3F7EB0D-5426-4309-9C35-5541389E48A1}"/>
              </a:ext>
            </a:extLst>
          </p:cNvPr>
          <p:cNvSpPr/>
          <p:nvPr/>
        </p:nvSpPr>
        <p:spPr bwMode="auto">
          <a:xfrm>
            <a:off x="6551613" y="2600325"/>
            <a:ext cx="936625" cy="720725"/>
          </a:xfrm>
          <a:prstGeom prst="arc">
            <a:avLst>
              <a:gd name="adj1" fmla="val 13324283"/>
              <a:gd name="adj2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13322" name="Равнобедренный треугольник 15">
            <a:extLst>
              <a:ext uri="{FF2B5EF4-FFF2-40B4-BE49-F238E27FC236}">
                <a16:creationId xmlns:a16="http://schemas.microsoft.com/office/drawing/2014/main" id="{F9CF074B-AD71-403F-8C0A-0C1A86B20057}"/>
              </a:ext>
            </a:extLst>
          </p:cNvPr>
          <p:cNvSpPr>
            <a:spLocks noChangeArrowheads="1"/>
          </p:cNvSpPr>
          <p:nvPr/>
        </p:nvSpPr>
        <p:spPr bwMode="auto">
          <a:xfrm rot="8651259">
            <a:off x="1811338" y="2730500"/>
            <a:ext cx="555625" cy="371475"/>
          </a:xfrm>
          <a:prstGeom prst="triangle">
            <a:avLst>
              <a:gd name="adj" fmla="val 214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8" name="Дуга 17">
            <a:extLst>
              <a:ext uri="{FF2B5EF4-FFF2-40B4-BE49-F238E27FC236}">
                <a16:creationId xmlns:a16="http://schemas.microsoft.com/office/drawing/2014/main" id="{F67BADB7-E0A6-4C84-B38F-38A15B11F97B}"/>
              </a:ext>
            </a:extLst>
          </p:cNvPr>
          <p:cNvSpPr/>
          <p:nvPr/>
        </p:nvSpPr>
        <p:spPr bwMode="auto">
          <a:xfrm rot="21191296">
            <a:off x="2060575" y="2595563"/>
            <a:ext cx="403225" cy="363537"/>
          </a:xfrm>
          <a:prstGeom prst="arc">
            <a:avLst>
              <a:gd name="adj1" fmla="val 13836395"/>
              <a:gd name="adj2" fmla="val 698035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charset="0"/>
            </a:endParaRPr>
          </a:p>
        </p:txBody>
      </p:sp>
      <p:cxnSp>
        <p:nvCxnSpPr>
          <p:cNvPr id="13324" name="Прямая соединительная линия 7">
            <a:extLst>
              <a:ext uri="{FF2B5EF4-FFF2-40B4-BE49-F238E27FC236}">
                <a16:creationId xmlns:a16="http://schemas.microsoft.com/office/drawing/2014/main" id="{95899F8A-4099-4C44-8E8A-A7DBD22143F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6275" y="1522413"/>
            <a:ext cx="2952750" cy="2232025"/>
          </a:xfrm>
          <a:prstGeom prst="line">
            <a:avLst/>
          </a:prstGeom>
          <a:noFill/>
          <a:ln w="38100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Группа 9">
            <a:extLst>
              <a:ext uri="{FF2B5EF4-FFF2-40B4-BE49-F238E27FC236}">
                <a16:creationId xmlns:a16="http://schemas.microsoft.com/office/drawing/2014/main" id="{A4FE604C-3CDD-4E83-B008-EAE6619BC70B}"/>
              </a:ext>
            </a:extLst>
          </p:cNvPr>
          <p:cNvGrpSpPr>
            <a:grpSpLocks/>
          </p:cNvGrpSpPr>
          <p:nvPr/>
        </p:nvGrpSpPr>
        <p:grpSpPr bwMode="auto">
          <a:xfrm>
            <a:off x="2389188" y="1341438"/>
            <a:ext cx="1189037" cy="863600"/>
            <a:chOff x="2389443" y="1340768"/>
            <a:chExt cx="1188811" cy="864096"/>
          </a:xfrm>
        </p:grpSpPr>
        <p:cxnSp>
          <p:nvCxnSpPr>
            <p:cNvPr id="13335" name="Прямая со стрелкой 30">
              <a:extLst>
                <a:ext uri="{FF2B5EF4-FFF2-40B4-BE49-F238E27FC236}">
                  <a16:creationId xmlns:a16="http://schemas.microsoft.com/office/drawing/2014/main" id="{F6FDB33A-B018-416F-ADDC-D4098157AE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26126" y="1340768"/>
              <a:ext cx="1152128" cy="864096"/>
            </a:xfrm>
            <a:prstGeom prst="straightConnector1">
              <a:avLst/>
            </a:prstGeom>
            <a:noFill/>
            <a:ln w="25400" algn="ctr">
              <a:solidFill>
                <a:srgbClr val="45213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6" name="TextBox 8">
              <a:extLst>
                <a:ext uri="{FF2B5EF4-FFF2-40B4-BE49-F238E27FC236}">
                  <a16:creationId xmlns:a16="http://schemas.microsoft.com/office/drawing/2014/main" id="{351F7A10-E078-414A-BA85-E1EC69680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284923">
              <a:off x="2389443" y="1359521"/>
              <a:ext cx="11667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«в горку»</a:t>
              </a:r>
            </a:p>
          </p:txBody>
        </p:sp>
      </p:grpSp>
      <p:grpSp>
        <p:nvGrpSpPr>
          <p:cNvPr id="10" name="Группа 12">
            <a:extLst>
              <a:ext uri="{FF2B5EF4-FFF2-40B4-BE49-F238E27FC236}">
                <a16:creationId xmlns:a16="http://schemas.microsoft.com/office/drawing/2014/main" id="{EB4201BE-45E5-40B4-86F1-366D8C0E0D4E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2205038"/>
            <a:ext cx="3600450" cy="3670300"/>
            <a:chOff x="647564" y="2204864"/>
            <a:chExt cx="3600400" cy="36706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834092-1A2E-48DC-B93E-7A1E6BD9D702}"/>
                </a:ext>
              </a:extLst>
            </p:cNvPr>
            <p:cNvSpPr txBox="1"/>
            <p:nvPr/>
          </p:nvSpPr>
          <p:spPr>
            <a:xfrm>
              <a:off x="647564" y="5229353"/>
              <a:ext cx="3600400" cy="6461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Если 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 0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, то линейная функция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y = k 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 + b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возрастает</a:t>
              </a:r>
            </a:p>
          </p:txBody>
        </p:sp>
        <p:sp>
          <p:nvSpPr>
            <p:cNvPr id="13334" name="TextBox 11">
              <a:extLst>
                <a:ext uri="{FF2B5EF4-FFF2-40B4-BE49-F238E27FC236}">
                  <a16:creationId xmlns:a16="http://schemas.microsoft.com/office/drawing/2014/main" id="{25DA3A40-DB69-4B95-87BE-A6872E033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190" y="2204864"/>
              <a:ext cx="9217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ru-RU" sz="1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y=kx+m</a:t>
              </a:r>
            </a:p>
            <a:p>
              <a:pPr eaLnBrk="1" hangingPunct="1"/>
              <a:r>
                <a:rPr lang="en-US" altLang="ru-RU" sz="1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(k</a:t>
              </a:r>
              <a:r>
                <a:rPr lang="en-US" altLang="ru-RU" sz="1400" b="1" i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0)</a:t>
              </a:r>
              <a:endParaRPr lang="ru-RU" altLang="ru-RU" sz="1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9">
            <a:extLst>
              <a:ext uri="{FF2B5EF4-FFF2-40B4-BE49-F238E27FC236}">
                <a16:creationId xmlns:a16="http://schemas.microsoft.com/office/drawing/2014/main" id="{062DA171-2B56-41B8-A40B-218B8A4297AC}"/>
              </a:ext>
            </a:extLst>
          </p:cNvPr>
          <p:cNvGrpSpPr>
            <a:grpSpLocks/>
          </p:cNvGrpSpPr>
          <p:nvPr/>
        </p:nvGrpSpPr>
        <p:grpSpPr bwMode="auto">
          <a:xfrm>
            <a:off x="5634038" y="1531938"/>
            <a:ext cx="1285875" cy="1008062"/>
            <a:chOff x="5634203" y="1531867"/>
            <a:chExt cx="1286263" cy="1008112"/>
          </a:xfrm>
        </p:grpSpPr>
        <p:cxnSp>
          <p:nvCxnSpPr>
            <p:cNvPr id="13331" name="Прямая со стрелкой 5120">
              <a:extLst>
                <a:ext uri="{FF2B5EF4-FFF2-40B4-BE49-F238E27FC236}">
                  <a16:creationId xmlns:a16="http://schemas.microsoft.com/office/drawing/2014/main" id="{9E53ED53-70DF-4039-B57B-F7B233AC80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34203" y="1531867"/>
              <a:ext cx="1152128" cy="1008112"/>
            </a:xfrm>
            <a:prstGeom prst="straightConnector1">
              <a:avLst/>
            </a:prstGeom>
            <a:noFill/>
            <a:ln w="25400" algn="ctr">
              <a:solidFill>
                <a:srgbClr val="45213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2" name="TextBox 13">
              <a:extLst>
                <a:ext uri="{FF2B5EF4-FFF2-40B4-BE49-F238E27FC236}">
                  <a16:creationId xmlns:a16="http://schemas.microsoft.com/office/drawing/2014/main" id="{A2E49E3A-23DA-4CC6-8BE0-51CAA1120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369889">
              <a:off x="5696330" y="1673453"/>
              <a:ext cx="12241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«с горки»</a:t>
              </a:r>
            </a:p>
          </p:txBody>
        </p:sp>
      </p:grpSp>
      <p:grpSp>
        <p:nvGrpSpPr>
          <p:cNvPr id="20" name="Группа 20">
            <a:extLst>
              <a:ext uri="{FF2B5EF4-FFF2-40B4-BE49-F238E27FC236}">
                <a16:creationId xmlns:a16="http://schemas.microsoft.com/office/drawing/2014/main" id="{B9DDE7BE-2D0F-4E47-B6D3-94D988A2D59F}"/>
              </a:ext>
            </a:extLst>
          </p:cNvPr>
          <p:cNvGrpSpPr>
            <a:grpSpLocks/>
          </p:cNvGrpSpPr>
          <p:nvPr/>
        </p:nvGrpSpPr>
        <p:grpSpPr bwMode="auto">
          <a:xfrm>
            <a:off x="4856163" y="2205038"/>
            <a:ext cx="3384550" cy="3714750"/>
            <a:chOff x="4856651" y="2204864"/>
            <a:chExt cx="3384376" cy="371486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85BC43-AA0D-4CC3-94C5-7A63D37C7FC8}"/>
                </a:ext>
              </a:extLst>
            </p:cNvPr>
            <p:cNvSpPr txBox="1"/>
            <p:nvPr/>
          </p:nvSpPr>
          <p:spPr>
            <a:xfrm>
              <a:off x="4856651" y="5273593"/>
              <a:ext cx="3384376" cy="6461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Если 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0, то линейная функция  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y = k x 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+b 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убывает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0" name="TextBox 18">
              <a:extLst>
                <a:ext uri="{FF2B5EF4-FFF2-40B4-BE49-F238E27FC236}">
                  <a16:creationId xmlns:a16="http://schemas.microsoft.com/office/drawing/2014/main" id="{4AE1FB78-D812-4D07-AFE2-222DE3466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056" y="2204864"/>
              <a:ext cx="936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ru-RU" sz="1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y=kx+m</a:t>
              </a:r>
            </a:p>
            <a:p>
              <a:pPr eaLnBrk="1" hangingPunct="1"/>
              <a:r>
                <a:rPr lang="en-US" altLang="ru-RU" sz="1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(k</a:t>
              </a:r>
              <a:r>
                <a:rPr lang="en-US" altLang="ru-RU" sz="1400" b="1" i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0)</a:t>
              </a:r>
              <a:endParaRPr lang="ru-RU" altLang="ru-RU" sz="1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5447B589-80E1-45A6-8796-C8A81F6CB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333375"/>
            <a:ext cx="7704138" cy="792163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Выберите, какая функция является линейной функцией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4707F248-5520-4D36-BC02-3F37F84F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1628775"/>
            <a:ext cx="2546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5">
            <a:extLst>
              <a:ext uri="{FF2B5EF4-FFF2-40B4-BE49-F238E27FC236}">
                <a16:creationId xmlns:a16="http://schemas.microsoft.com/office/drawing/2014/main" id="{D3FFDA63-F33D-4C3A-B9FC-445ABF91B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graphicFrame>
        <p:nvGraphicFramePr>
          <p:cNvPr id="14341" name="Object 111">
            <a:hlinkClick r:id="rId3" action="ppaction://hlinksldjump"/>
            <a:extLst>
              <a:ext uri="{FF2B5EF4-FFF2-40B4-BE49-F238E27FC236}">
                <a16:creationId xmlns:a16="http://schemas.microsoft.com/office/drawing/2014/main" id="{FADC520C-108E-4A6D-80B9-1CFC8C5BEF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1913" y="2403475"/>
          <a:ext cx="2401887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Формула" r:id="rId5" imgW="596641" imgH="393529" progId="Equation.3">
                  <p:embed/>
                </p:oleObj>
              </mc:Choice>
              <mc:Fallback>
                <p:oleObj name="Формула" r:id="rId5" imgW="596641" imgH="393529" progId="Equation.3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2403475"/>
                        <a:ext cx="2401887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7">
            <a:extLst>
              <a:ext uri="{FF2B5EF4-FFF2-40B4-BE49-F238E27FC236}">
                <a16:creationId xmlns:a16="http://schemas.microsoft.com/office/drawing/2014/main" id="{BB15AD91-FA5E-480D-B28A-59854EA56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graphicFrame>
        <p:nvGraphicFramePr>
          <p:cNvPr id="14343" name="Object 112">
            <a:hlinkClick r:id="rId3" action="ppaction://hlinksldjump"/>
            <a:extLst>
              <a:ext uri="{FF2B5EF4-FFF2-40B4-BE49-F238E27FC236}">
                <a16:creationId xmlns:a16="http://schemas.microsoft.com/office/drawing/2014/main" id="{520A41B2-FF45-4DF4-9A91-BC1F94BF55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1913" y="3573463"/>
          <a:ext cx="25463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Формула" r:id="rId7" imgW="596641" imgH="393529" progId="Equation.3">
                  <p:embed/>
                </p:oleObj>
              </mc:Choice>
              <mc:Fallback>
                <p:oleObj name="Формула" r:id="rId7" imgW="596641" imgH="393529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3573463"/>
                        <a:ext cx="25463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4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16CA868E-4130-4D9B-866E-F1955707C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97425"/>
            <a:ext cx="2159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2">
            <a:extLst>
              <a:ext uri="{FF2B5EF4-FFF2-40B4-BE49-F238E27FC236}">
                <a16:creationId xmlns:a16="http://schemas.microsoft.com/office/drawing/2014/main" id="{3E19C5CE-0927-48FB-9F01-DBF1A35CC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732463"/>
            <a:ext cx="216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14346" name="Стрелка вправо 3">
            <a:hlinkClick r:id="rId10" action="ppaction://hlinksldjump"/>
            <a:extLst>
              <a:ext uri="{FF2B5EF4-FFF2-40B4-BE49-F238E27FC236}">
                <a16:creationId xmlns:a16="http://schemas.microsoft.com/office/drawing/2014/main" id="{CBFF37DB-5F39-4CE6-BD49-2FFEB4F09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732463"/>
            <a:ext cx="936625" cy="504825"/>
          </a:xfrm>
          <a:prstGeom prst="rightArrow">
            <a:avLst>
              <a:gd name="adj1" fmla="val 50000"/>
              <a:gd name="adj2" fmla="val 4994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4A510A5-0A94-4FB4-AEBE-DF3B98CC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Выполните следующее 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5FCF25E-5815-4E3D-A191-62A7D5619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975" y="1844675"/>
            <a:ext cx="6592888" cy="41148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Линейная функция задана формулой 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 = -3x – 5.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Найдите её значение при x = 23,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 = -5, x = 0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32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32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32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2" descr="E:\Анимационные картинки для презентаций на тему Школа\doc17.gif">
            <a:hlinkClick r:id="rId2" action="ppaction://hlinksldjump"/>
            <a:extLst>
              <a:ext uri="{FF2B5EF4-FFF2-40B4-BE49-F238E27FC236}">
                <a16:creationId xmlns:a16="http://schemas.microsoft.com/office/drawing/2014/main" id="{9E5801D0-02AE-479B-A837-8BB9B6E966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1225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61B22-8398-47F6-B1EB-38391C29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8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Проверка решения</a:t>
            </a:r>
            <a:br>
              <a:rPr lang="ru-RU" sz="2200" b="1" dirty="0">
                <a:solidFill>
                  <a:srgbClr val="8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19ECBB95-BFC3-4708-9347-DC69490C0B7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11188" y="1412875"/>
            <a:ext cx="7956550" cy="1800101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23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-</a:t>
            </a: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‧ 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23 – 5=-69 – 5 = -</a:t>
            </a: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74</a:t>
            </a:r>
          </a:p>
          <a:p>
            <a:pPr marL="0" indent="0"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x = -5, то 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–3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‧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(–5) – 5=10 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то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–3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‧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– 5 = – 5 </a:t>
            </a:r>
            <a:endParaRPr lang="ru-RU" alt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3F787F-A8F1-4E4A-AD84-4D498224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5112"/>
            <a:ext cx="7886700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значение аргумента, при котором линейная  функция 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 = -2x + 2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принимает значение равное 20,4?</a:t>
            </a:r>
          </a:p>
        </p:txBody>
      </p:sp>
      <p:sp>
        <p:nvSpPr>
          <p:cNvPr id="18435" name="Объект 7">
            <a:extLst>
              <a:ext uri="{FF2B5EF4-FFF2-40B4-BE49-F238E27FC236}">
                <a16:creationId xmlns:a16="http://schemas.microsoft.com/office/drawing/2014/main" id="{FA96DE9A-5976-4C3F-9873-8C080F296041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827088" y="1827213"/>
            <a:ext cx="7058025" cy="404971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решения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8000A24-6FE3-45A5-832A-7293CCECB90E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1006176" y="5882409"/>
            <a:ext cx="7567612" cy="7175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en-US" alt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-9 </a:t>
            </a:r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функции равно 20,4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518363-1EDD-420E-8BED-924462CCC6BD}"/>
              </a:ext>
            </a:extLst>
          </p:cNvPr>
          <p:cNvSpPr txBox="1"/>
          <p:nvPr/>
        </p:nvSpPr>
        <p:spPr>
          <a:xfrm>
            <a:off x="2879725" y="2331348"/>
            <a:ext cx="29527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20,4 = - 2x + 2,4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56ED4-08A0-4257-83C3-01802B5515B1}"/>
              </a:ext>
            </a:extLst>
          </p:cNvPr>
          <p:cNvSpPr txBox="1"/>
          <p:nvPr/>
        </p:nvSpPr>
        <p:spPr>
          <a:xfrm>
            <a:off x="2949789" y="2950659"/>
            <a:ext cx="29527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2x =2,4 – 20,4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F8F08-F5D9-481C-B0E7-A420D6439ED6}"/>
              </a:ext>
            </a:extLst>
          </p:cNvPr>
          <p:cNvSpPr txBox="1"/>
          <p:nvPr/>
        </p:nvSpPr>
        <p:spPr>
          <a:xfrm>
            <a:off x="2657507" y="3569970"/>
            <a:ext cx="29527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2x = -18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FE201-36AF-449D-895C-5E402C6CFFF6}"/>
              </a:ext>
            </a:extLst>
          </p:cNvPr>
          <p:cNvSpPr txBox="1"/>
          <p:nvPr/>
        </p:nvSpPr>
        <p:spPr>
          <a:xfrm>
            <a:off x="2657507" y="4201284"/>
            <a:ext cx="29527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x= -18:2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E9505-3320-4422-B3D2-8F66DD19C186}"/>
              </a:ext>
            </a:extLst>
          </p:cNvPr>
          <p:cNvSpPr txBox="1"/>
          <p:nvPr/>
        </p:nvSpPr>
        <p:spPr>
          <a:xfrm>
            <a:off x="2619247" y="4792837"/>
            <a:ext cx="29527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 = -9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/>
      <p:bldP spid="6" grpId="0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36AE4-8B26-4CD1-8F8A-298D13D4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59675"/>
            <a:ext cx="8516938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Следующее задание</a:t>
            </a:r>
            <a:b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выполняя построения ответьте на вопрос: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графику  какой  функции принадлежит А (1;0)?</a:t>
            </a:r>
          </a:p>
        </p:txBody>
      </p:sp>
      <p:pic>
        <p:nvPicPr>
          <p:cNvPr id="19459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EC1EE477-57C5-4F2A-807F-54AD19B0461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600325"/>
            <a:ext cx="2447925" cy="647700"/>
          </a:xfrm>
        </p:spPr>
      </p:pic>
      <p:pic>
        <p:nvPicPr>
          <p:cNvPr id="19460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5327D6F4-0CEE-41DC-9522-6E002A62BB7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2736850" cy="720725"/>
          </a:xfrm>
        </p:spPr>
      </p:pic>
      <p:pic>
        <p:nvPicPr>
          <p:cNvPr id="19461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2395863B-41C3-4E34-8605-E502C5FE6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05263"/>
            <a:ext cx="23447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FE5C895C-014F-489D-A513-595330C9F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89363"/>
            <a:ext cx="266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713089" cy="663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8BC54-F7DB-4CFF-ADAC-B3ED0920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3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3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Решение занимательных заданий</a:t>
            </a:r>
            <a:br>
              <a:rPr lang="ru-RU" sz="23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Изобразите пословицы графически</a:t>
            </a:r>
            <a:endParaRPr lang="ru-RU" sz="2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5F2507-6DCC-47F1-B35B-17EF2AB10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557338"/>
            <a:ext cx="4040187" cy="6397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 аукнется, так и откликнется»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7BE712-61C3-4075-AB67-9A23D2C74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«Чем дальше в лес, тем больше дров»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1B82D0A-422D-4841-965F-3DF712AC5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2492375"/>
            <a:ext cx="478948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6D406A7D-EEFC-4FCA-8A36-BB27F2F1E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76475"/>
            <a:ext cx="5040313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6">
            <a:extLst>
              <a:ext uri="{FF2B5EF4-FFF2-40B4-BE49-F238E27FC236}">
                <a16:creationId xmlns:a16="http://schemas.microsoft.com/office/drawing/2014/main" id="{D0354E4F-1D0B-4317-94A3-2B3E0C4BA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3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ru-RU" altLang="ru-RU" sz="23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</a:p>
        </p:txBody>
      </p:sp>
      <p:sp>
        <p:nvSpPr>
          <p:cNvPr id="32771" name="Объект 7">
            <a:extLst>
              <a:ext uri="{FF2B5EF4-FFF2-40B4-BE49-F238E27FC236}">
                <a16:creationId xmlns:a16="http://schemas.microsoft.com/office/drawing/2014/main" id="{3BE2907D-96C2-40BF-8864-61CA841DA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Какая  функция  называется линейной ?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Что является графиком линейной функции?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Сформулировать алгоритм построения графика линейной функции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6">
            <a:extLst>
              <a:ext uri="{FF2B5EF4-FFF2-40B4-BE49-F238E27FC236}">
                <a16:creationId xmlns:a16="http://schemas.microsoft.com/office/drawing/2014/main" id="{04AD9AEE-0D74-4CEC-A2C5-0B262F20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источники:</a:t>
            </a:r>
            <a:endParaRPr lang="ru-RU" altLang="ru-RU" sz="240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71D4AF8-1451-474E-B592-747A39107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«Алгебра (в 2-х частях). Ч. 1: Учебник. 7 класс» </a:t>
            </a:r>
            <a:endParaRPr lang="en-US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А.Г. Мордкович. – М.: Мнемозина, 2010 г. </a:t>
            </a:r>
            <a:endParaRPr lang="en-US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«Алгебра (в 2-х частях). Ч. 2: Задачник. 7 класс» </a:t>
            </a:r>
            <a:endParaRPr lang="en-US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А.Г. Мордкович, Л.А. Александрова, Т.Н. </a:t>
            </a:r>
            <a:r>
              <a:rPr lang="ru-RU" sz="2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Мишустина</a:t>
            </a: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Е.Е.</a:t>
            </a:r>
            <a:r>
              <a:rPr lang="en-US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Тульчинская</a:t>
            </a: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– М.: Мнемозина, 2010 г.</a:t>
            </a:r>
            <a:endParaRPr lang="en-US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«Математика, 5-11 классы. Уроки учительского мастерства»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Е.В. Алтухова, Т.Н. Видеман и др. – В.: Учитель, 2009 г.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http://fcior.edu.ru/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01075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779B362-FD46-4F59-9F88-1F0D993C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964612" cy="11128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 проехал на автобусе 15 км от пункта А до пункта В, а затем продолжил движение из пункта В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том же направлении до пункта  С, но уже пешком, со скоростью 4 км/ч. На каком расстоянии от пункта А будет турист через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(2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ч,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4ч,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5ч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т.д.)ходьбы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BDB6E9-9915-4D9A-B777-AEFC40B8F2A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7435">
            <a:off x="-243159" y="3489052"/>
            <a:ext cx="2543176" cy="1365250"/>
          </a:xfr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F374D1B-EBB2-415B-A2E7-673DD6680544}"/>
              </a:ext>
            </a:extLst>
          </p:cNvPr>
          <p:cNvCxnSpPr/>
          <p:nvPr/>
        </p:nvCxnSpPr>
        <p:spPr bwMode="auto">
          <a:xfrm>
            <a:off x="295004" y="4797152"/>
            <a:ext cx="8712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2" name="Блок-схема: узел 7">
            <a:extLst>
              <a:ext uri="{FF2B5EF4-FFF2-40B4-BE49-F238E27FC236}">
                <a16:creationId xmlns:a16="http://schemas.microsoft.com/office/drawing/2014/main" id="{A1ED451B-1837-4010-896B-521821B55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42" y="4678089"/>
            <a:ext cx="142875" cy="238125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4103" name="Picture 3">
            <a:extLst>
              <a:ext uri="{FF2B5EF4-FFF2-40B4-BE49-F238E27FC236}">
                <a16:creationId xmlns:a16="http://schemas.microsoft.com/office/drawing/2014/main" id="{C36D5EF1-75DF-477F-9E0B-A4D92F6C1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29" y="4678089"/>
            <a:ext cx="11588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>
            <a:extLst>
              <a:ext uri="{FF2B5EF4-FFF2-40B4-BE49-F238E27FC236}">
                <a16:creationId xmlns:a16="http://schemas.microsoft.com/office/drawing/2014/main" id="{91F19A38-86FC-42F9-92AA-138DF915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442" y="4678089"/>
            <a:ext cx="11747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j0354669">
            <a:extLst>
              <a:ext uri="{FF2B5EF4-FFF2-40B4-BE49-F238E27FC236}">
                <a16:creationId xmlns:a16="http://schemas.microsoft.com/office/drawing/2014/main" id="{B5EF0C19-5D29-4864-9133-798799D34A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244">
            <a:off x="5255942" y="3423964"/>
            <a:ext cx="8477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6" name="Object 63">
            <a:extLst>
              <a:ext uri="{FF2B5EF4-FFF2-40B4-BE49-F238E27FC236}">
                <a16:creationId xmlns:a16="http://schemas.microsoft.com/office/drawing/2014/main" id="{113FDACB-9A2F-4BE0-A8F6-C451ADEF6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155865"/>
              </p:ext>
            </p:extLst>
          </p:nvPr>
        </p:nvGraphicFramePr>
        <p:xfrm>
          <a:off x="4708254" y="483366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6" imgW="114151" imgH="215619" progId="Equation.3">
                  <p:embed/>
                </p:oleObj>
              </mc:Choice>
              <mc:Fallback>
                <p:oleObj name="Формула" r:id="rId6" imgW="114151" imgH="215619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254" y="483366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Box 2">
            <a:extLst>
              <a:ext uri="{FF2B5EF4-FFF2-40B4-BE49-F238E27FC236}">
                <a16:creationId xmlns:a16="http://schemas.microsoft.com/office/drawing/2014/main" id="{2102E5D3-8E3D-49E8-80E4-C6FE8AC1C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67" y="4824139"/>
            <a:ext cx="527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108" name="TextBox 9">
            <a:extLst>
              <a:ext uri="{FF2B5EF4-FFF2-40B4-BE49-F238E27FC236}">
                <a16:creationId xmlns:a16="http://schemas.microsoft.com/office/drawing/2014/main" id="{699C3636-A16D-4145-87AB-FCBC21B66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654" y="4797152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4109" name="TextBox 11">
            <a:extLst>
              <a:ext uri="{FF2B5EF4-FFF2-40B4-BE49-F238E27FC236}">
                <a16:creationId xmlns:a16="http://schemas.microsoft.com/office/drawing/2014/main" id="{D0097FB7-848A-433F-A4EA-48B34895A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654" y="4797152"/>
            <a:ext cx="322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2591316" y="3061947"/>
            <a:ext cx="684076" cy="5078410"/>
          </a:xfrm>
          <a:prstGeom prst="leftBrace">
            <a:avLst>
              <a:gd name="adj1" fmla="val 91708"/>
              <a:gd name="adj2" fmla="val 5020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54712" y="6137777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км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7000104" y="3966252"/>
            <a:ext cx="684076" cy="3320600"/>
          </a:xfrm>
          <a:prstGeom prst="leftBrace">
            <a:avLst>
              <a:gd name="adj1" fmla="val 91708"/>
              <a:gd name="adj2" fmla="val 5020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6256" y="6137777"/>
                <a:ext cx="11377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км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6137777"/>
                <a:ext cx="113774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1417" y="6183942"/>
                <a:ext cx="7493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17" y="6183942"/>
                <a:ext cx="74937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401" y="6210518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401" y="6210518"/>
                <a:ext cx="399148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92782" y="3260494"/>
                <a:ext cx="226523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=15+4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782" y="3260494"/>
                <a:ext cx="2265236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0.00116 C -0.02638 -0.0125 -0.07482 -0.00046 0.06424 -0.00301 C 0.21233 -0.00578 0.36059 -0.00717 0.50868 -0.00717 " pathEditMode="relative" rAng="0" ptsTypes="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5800" y="-6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89017E-6 C 0.10643 0.0111 0.22396 -0.00208 0.33125 -0.00208 " pathEditMode="relative" ptsTypes="f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7" grpId="0" animBg="1"/>
      <p:bldP spid="6" grpId="0"/>
      <p:bldP spid="8" grpId="0"/>
      <p:bldP spid="2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779B362-FD46-4F59-9F88-1F0D993C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964612" cy="11128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каком расстоянии от пункта А будет турист через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(2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ч,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4ч,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5ч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т.д.)ходьбы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BDB6E9-9915-4D9A-B777-AEFC40B8F2A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7435">
            <a:off x="-214318" y="1515547"/>
            <a:ext cx="2543176" cy="1365250"/>
          </a:xfr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F374D1B-EBB2-415B-A2E7-673DD6680544}"/>
              </a:ext>
            </a:extLst>
          </p:cNvPr>
          <p:cNvCxnSpPr/>
          <p:nvPr/>
        </p:nvCxnSpPr>
        <p:spPr bwMode="auto">
          <a:xfrm>
            <a:off x="323845" y="2823647"/>
            <a:ext cx="8712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2" name="Блок-схема: узел 7">
            <a:extLst>
              <a:ext uri="{FF2B5EF4-FFF2-40B4-BE49-F238E27FC236}">
                <a16:creationId xmlns:a16="http://schemas.microsoft.com/office/drawing/2014/main" id="{A1ED451B-1837-4010-896B-521821B55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3" y="2704584"/>
            <a:ext cx="142875" cy="238125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4103" name="Picture 3">
            <a:extLst>
              <a:ext uri="{FF2B5EF4-FFF2-40B4-BE49-F238E27FC236}">
                <a16:creationId xmlns:a16="http://schemas.microsoft.com/office/drawing/2014/main" id="{C36D5EF1-75DF-477F-9E0B-A4D92F6C1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0" y="2704584"/>
            <a:ext cx="11588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>
            <a:extLst>
              <a:ext uri="{FF2B5EF4-FFF2-40B4-BE49-F238E27FC236}">
                <a16:creationId xmlns:a16="http://schemas.microsoft.com/office/drawing/2014/main" id="{91F19A38-86FC-42F9-92AA-138DF915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3" y="2704584"/>
            <a:ext cx="11747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j0354669">
            <a:extLst>
              <a:ext uri="{FF2B5EF4-FFF2-40B4-BE49-F238E27FC236}">
                <a16:creationId xmlns:a16="http://schemas.microsoft.com/office/drawing/2014/main" id="{B5EF0C19-5D29-4864-9133-798799D34A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244">
            <a:off x="8428421" y="1335533"/>
            <a:ext cx="8477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6" name="Object 63">
            <a:extLst>
              <a:ext uri="{FF2B5EF4-FFF2-40B4-BE49-F238E27FC236}">
                <a16:creationId xmlns:a16="http://schemas.microsoft.com/office/drawing/2014/main" id="{113FDACB-9A2F-4BE0-A8F6-C451ADEF6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410464"/>
              </p:ext>
            </p:extLst>
          </p:nvPr>
        </p:nvGraphicFramePr>
        <p:xfrm>
          <a:off x="4737095" y="286015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Формула" r:id="rId6" imgW="114151" imgH="215619" progId="Equation.3">
                  <p:embed/>
                </p:oleObj>
              </mc:Choice>
              <mc:Fallback>
                <p:oleObj name="Формула" r:id="rId6" imgW="114151" imgH="215619" progId="Equation.3">
                  <p:embed/>
                  <p:pic>
                    <p:nvPicPr>
                      <p:cNvPr id="4106" name="Object 63">
                        <a:extLst>
                          <a:ext uri="{FF2B5EF4-FFF2-40B4-BE49-F238E27FC236}">
                            <a16:creationId xmlns:a16="http://schemas.microsoft.com/office/drawing/2014/main" id="{113FDACB-9A2F-4BE0-A8F6-C451ADEF66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095" y="2860159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Box 2">
            <a:extLst>
              <a:ext uri="{FF2B5EF4-FFF2-40B4-BE49-F238E27FC236}">
                <a16:creationId xmlns:a16="http://schemas.microsoft.com/office/drawing/2014/main" id="{2102E5D3-8E3D-49E8-80E4-C6FE8AC1C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08" y="2850634"/>
            <a:ext cx="527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108" name="TextBox 9">
            <a:extLst>
              <a:ext uri="{FF2B5EF4-FFF2-40B4-BE49-F238E27FC236}">
                <a16:creationId xmlns:a16="http://schemas.microsoft.com/office/drawing/2014/main" id="{699C3636-A16D-4145-87AB-FCBC21B66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495" y="2823647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4109" name="TextBox 11">
            <a:extLst>
              <a:ext uri="{FF2B5EF4-FFF2-40B4-BE49-F238E27FC236}">
                <a16:creationId xmlns:a16="http://schemas.microsoft.com/office/drawing/2014/main" id="{D0097FB7-848A-433F-A4EA-48B34895A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495" y="2823647"/>
            <a:ext cx="322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2620157" y="1088442"/>
            <a:ext cx="684076" cy="5078410"/>
          </a:xfrm>
          <a:prstGeom prst="leftBrace">
            <a:avLst>
              <a:gd name="adj1" fmla="val 91708"/>
              <a:gd name="adj2" fmla="val 5020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02731" y="4041993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км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7028945" y="1992747"/>
            <a:ext cx="684076" cy="3320600"/>
          </a:xfrm>
          <a:prstGeom prst="leftBrace">
            <a:avLst>
              <a:gd name="adj1" fmla="val 91708"/>
              <a:gd name="adj2" fmla="val 5020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24275" y="4041993"/>
                <a:ext cx="11377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км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275" y="4041993"/>
                <a:ext cx="113774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9436" y="4088158"/>
                <a:ext cx="7493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36" y="4088158"/>
                <a:ext cx="74937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55420" y="4114734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420" y="4114734"/>
                <a:ext cx="399148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4299" y="4788422"/>
                <a:ext cx="903129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Математической моделью ситуации является  выражение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3200" b="1" i="1" dirty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3200" b="1" i="1" dirty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𝟏𝟓</m:t>
                    </m:r>
                    <m:r>
                      <a:rPr lang="en-US" sz="3200" b="1" i="1" dirty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+ </m:t>
                    </m:r>
                    <m:r>
                      <a:rPr lang="en-US" sz="3200" b="1" i="1" dirty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  <m:r>
                      <a:rPr lang="en-US" sz="3200" b="1" i="1" dirty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где </a:t>
                </a:r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– время ходьбы в часах, </a:t>
                </a:r>
                <a:r>
                  <a:rPr lang="en-US" sz="3200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расстояние от А 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до С( </a:t>
                </a:r>
                <a:r>
                  <a:rPr 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 километрах ). </a:t>
                </a:r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99" y="4788422"/>
                <a:ext cx="9031292" cy="2062103"/>
              </a:xfrm>
              <a:prstGeom prst="rect">
                <a:avLst/>
              </a:prstGeom>
              <a:blipFill>
                <a:blip r:embed="rId11"/>
                <a:stretch>
                  <a:fillRect l="-1756" t="-4142" b="-82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5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779B362-FD46-4F59-9F88-1F0D993C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964612" cy="11128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каком расстоянии от пункта А будет турист через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(2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ч,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4ч,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5ч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т.д.)ходьбы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BDB6E9-9915-4D9A-B777-AEFC40B8F2A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7435">
            <a:off x="-214318" y="1515547"/>
            <a:ext cx="2543176" cy="1365250"/>
          </a:xfr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F374D1B-EBB2-415B-A2E7-673DD6680544}"/>
              </a:ext>
            </a:extLst>
          </p:cNvPr>
          <p:cNvCxnSpPr/>
          <p:nvPr/>
        </p:nvCxnSpPr>
        <p:spPr bwMode="auto">
          <a:xfrm>
            <a:off x="323845" y="2823647"/>
            <a:ext cx="8712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2" name="Блок-схема: узел 7">
            <a:extLst>
              <a:ext uri="{FF2B5EF4-FFF2-40B4-BE49-F238E27FC236}">
                <a16:creationId xmlns:a16="http://schemas.microsoft.com/office/drawing/2014/main" id="{A1ED451B-1837-4010-896B-521821B55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3" y="2704584"/>
            <a:ext cx="142875" cy="238125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4103" name="Picture 3">
            <a:extLst>
              <a:ext uri="{FF2B5EF4-FFF2-40B4-BE49-F238E27FC236}">
                <a16:creationId xmlns:a16="http://schemas.microsoft.com/office/drawing/2014/main" id="{C36D5EF1-75DF-477F-9E0B-A4D92F6C1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0" y="2704584"/>
            <a:ext cx="11588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>
            <a:extLst>
              <a:ext uri="{FF2B5EF4-FFF2-40B4-BE49-F238E27FC236}">
                <a16:creationId xmlns:a16="http://schemas.microsoft.com/office/drawing/2014/main" id="{91F19A38-86FC-42F9-92AA-138DF915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3" y="2704584"/>
            <a:ext cx="11747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j0354669">
            <a:extLst>
              <a:ext uri="{FF2B5EF4-FFF2-40B4-BE49-F238E27FC236}">
                <a16:creationId xmlns:a16="http://schemas.microsoft.com/office/drawing/2014/main" id="{B5EF0C19-5D29-4864-9133-798799D34A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244">
            <a:off x="8428421" y="1335533"/>
            <a:ext cx="8477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6" name="Object 63">
            <a:extLst>
              <a:ext uri="{FF2B5EF4-FFF2-40B4-BE49-F238E27FC236}">
                <a16:creationId xmlns:a16="http://schemas.microsoft.com/office/drawing/2014/main" id="{113FDACB-9A2F-4BE0-A8F6-C451ADEF6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410464"/>
              </p:ext>
            </p:extLst>
          </p:nvPr>
        </p:nvGraphicFramePr>
        <p:xfrm>
          <a:off x="4737095" y="286015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Формула" r:id="rId6" imgW="114151" imgH="215619" progId="Equation.3">
                  <p:embed/>
                </p:oleObj>
              </mc:Choice>
              <mc:Fallback>
                <p:oleObj name="Формула" r:id="rId6" imgW="114151" imgH="215619" progId="Equation.3">
                  <p:embed/>
                  <p:pic>
                    <p:nvPicPr>
                      <p:cNvPr id="4106" name="Object 63">
                        <a:extLst>
                          <a:ext uri="{FF2B5EF4-FFF2-40B4-BE49-F238E27FC236}">
                            <a16:creationId xmlns:a16="http://schemas.microsoft.com/office/drawing/2014/main" id="{113FDACB-9A2F-4BE0-A8F6-C451ADEF66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095" y="2860159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Box 2">
            <a:extLst>
              <a:ext uri="{FF2B5EF4-FFF2-40B4-BE49-F238E27FC236}">
                <a16:creationId xmlns:a16="http://schemas.microsoft.com/office/drawing/2014/main" id="{2102E5D3-8E3D-49E8-80E4-C6FE8AC1C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08" y="2850634"/>
            <a:ext cx="527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108" name="TextBox 9">
            <a:extLst>
              <a:ext uri="{FF2B5EF4-FFF2-40B4-BE49-F238E27FC236}">
                <a16:creationId xmlns:a16="http://schemas.microsoft.com/office/drawing/2014/main" id="{699C3636-A16D-4145-87AB-FCBC21B66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495" y="2823647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4109" name="TextBox 11">
            <a:extLst>
              <a:ext uri="{FF2B5EF4-FFF2-40B4-BE49-F238E27FC236}">
                <a16:creationId xmlns:a16="http://schemas.microsoft.com/office/drawing/2014/main" id="{D0097FB7-848A-433F-A4EA-48B34895A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495" y="2823647"/>
            <a:ext cx="322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2620157" y="1088442"/>
            <a:ext cx="684076" cy="5078410"/>
          </a:xfrm>
          <a:prstGeom prst="leftBrace">
            <a:avLst>
              <a:gd name="adj1" fmla="val 91708"/>
              <a:gd name="adj2" fmla="val 5020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02731" y="4041993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км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7028945" y="1992747"/>
            <a:ext cx="684076" cy="3320600"/>
          </a:xfrm>
          <a:prstGeom prst="leftBrace">
            <a:avLst>
              <a:gd name="adj1" fmla="val 91708"/>
              <a:gd name="adj2" fmla="val 5020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24275" y="4041993"/>
                <a:ext cx="11377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км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275" y="4041993"/>
                <a:ext cx="113774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9436" y="4088158"/>
                <a:ext cx="7493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36" y="4088158"/>
                <a:ext cx="74937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55420" y="4114734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420" y="4114734"/>
                <a:ext cx="399148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21623" y="1286989"/>
                <a:ext cx="226523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=15+4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623" y="1286989"/>
                <a:ext cx="2265236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164299" y="4788422"/>
            <a:ext cx="2197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 = 2, 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6048" y="5433537"/>
            <a:ext cx="2215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0368" y="6078652"/>
            <a:ext cx="2487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4805879"/>
            <a:ext cx="2396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 = 15 + 4 ‧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89932" y="4796045"/>
            <a:ext cx="1822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23(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72604" y="5408718"/>
            <a:ext cx="2396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 = 15 + 4 ‧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48491" y="5440153"/>
            <a:ext cx="1822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61508" y="6067811"/>
            <a:ext cx="4240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 = 15 + 4 ‧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573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3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5ADDB746-77B7-4BB8-8F01-FE7A8A954B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11188" y="476250"/>
                <a:ext cx="8281292" cy="1080542"/>
              </a:xfrm>
            </p:spPr>
            <p:txBody>
              <a:bodyPr rtlCol="0">
                <a:no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Уравнение вида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𝒌𝒙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где 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ru-RU" sz="32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и </m:t>
                    </m:r>
                    <m:r>
                      <a:rPr lang="en-US" sz="3200" b="1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ru-RU" sz="32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– числа (коэффициенты) называется </a:t>
                </a:r>
                <a:r>
                  <a:rPr lang="ru-RU" sz="3200" b="1" dirty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линейной функцией.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5ADDB746-77B7-4BB8-8F01-FE7A8A954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1188" y="476250"/>
                <a:ext cx="8281292" cy="1080542"/>
              </a:xfrm>
              <a:blipFill>
                <a:blip r:embed="rId2"/>
                <a:stretch>
                  <a:fillRect l="-1840" t="-2768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60698" y="190031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Говорят, что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независимая переменная (или аргумент), 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b="1" dirty="0">
                <a:solidFill>
                  <a:srgbClr val="0000C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зависимая переменная.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5EF775F1-2BEA-46A4-98A7-2313656A6026}"/>
              </a:ext>
            </a:extLst>
          </p:cNvPr>
          <p:cNvSpPr txBox="1">
            <a:spLocks/>
          </p:cNvSpPr>
          <p:nvPr/>
        </p:nvSpPr>
        <p:spPr>
          <a:xfrm>
            <a:off x="251520" y="332656"/>
            <a:ext cx="8475761" cy="2448272"/>
          </a:xfrm>
          <a:prstGeom prst="rect">
            <a:avLst/>
          </a:prstGeom>
        </p:spPr>
        <p:txBody>
          <a:bodyPr/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построить график линейной функции надо , указав конкретное значение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вычислить соответствующее значение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Обычно эти результаты оформляют в виде таблицы.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BEF3B76-A502-4F27-96AE-62ABBE0A5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64132"/>
              </p:ext>
            </p:extLst>
          </p:nvPr>
        </p:nvGraphicFramePr>
        <p:xfrm>
          <a:off x="971600" y="3068960"/>
          <a:ext cx="3240360" cy="1608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7" marR="91417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3200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</a:t>
                      </a:r>
                      <a:endParaRPr lang="ru-RU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7" marR="91417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3200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17" marR="91417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696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3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7" marR="91417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3200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b="1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7" marR="91417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3200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b="1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7" marR="91417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81">
            <a:extLst>
              <a:ext uri="{FF2B5EF4-FFF2-40B4-BE49-F238E27FC236}">
                <a16:creationId xmlns:a16="http://schemas.microsoft.com/office/drawing/2014/main" id="{3558D835-09F1-4717-BC98-51F11BE741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942976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5138" name="Object 81">
                        <a:extLst>
                          <a:ext uri="{FF2B5EF4-FFF2-40B4-BE49-F238E27FC236}">
                            <a16:creationId xmlns:a16="http://schemas.microsoft.com/office/drawing/2014/main" id="{3558D835-09F1-4717-BC98-51F11BE741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2">
            <a:extLst>
              <a:ext uri="{FF2B5EF4-FFF2-40B4-BE49-F238E27FC236}">
                <a16:creationId xmlns:a16="http://schemas.microsoft.com/office/drawing/2014/main" id="{C6478F86-9243-4DBB-9CB7-62D09E584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87465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5139" name="Object 82">
                        <a:extLst>
                          <a:ext uri="{FF2B5EF4-FFF2-40B4-BE49-F238E27FC236}">
                            <a16:creationId xmlns:a16="http://schemas.microsoft.com/office/drawing/2014/main" id="{C6478F86-9243-4DBB-9CB7-62D09E5847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05D49F-88DF-4DBE-93CF-886F14E06135}"/>
                  </a:ext>
                </a:extLst>
              </p:cNvPr>
              <p:cNvSpPr txBox="1"/>
              <p:nvPr/>
            </p:nvSpPr>
            <p:spPr>
              <a:xfrm>
                <a:off x="251520" y="4965776"/>
                <a:ext cx="8784976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b="1" kern="0" dirty="0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Теорема</a:t>
                </a:r>
                <a:br>
                  <a:rPr lang="ru-RU" sz="3200" b="1" kern="0" dirty="0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</a:br>
                <a:r>
                  <a:rPr lang="ru-RU" sz="3200" b="1" kern="0" dirty="0">
                    <a:solidFill>
                      <a:srgbClr val="0000CC">
                        <a:lumMod val="50000"/>
                      </a:srgbClr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Графиком линейной </a:t>
                </a:r>
                <a:r>
                  <a:rPr lang="ru-RU" sz="3200" b="1" kern="0" dirty="0" smtClean="0">
                    <a:solidFill>
                      <a:srgbClr val="0000CC">
                        <a:lumMod val="50000"/>
                      </a:srgbClr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функции</a:t>
                </a:r>
                <a:r>
                  <a:rPr lang="en-US" sz="3200" b="1" kern="0" dirty="0" smtClean="0">
                    <a:solidFill>
                      <a:srgbClr val="0000CC">
                        <a:lumMod val="50000"/>
                      </a:srgbClr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𝒚</m:t>
                    </m:r>
                    <m:r>
                      <a:rPr lang="en-US" sz="32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=</m:t>
                    </m:r>
                    <m:r>
                      <a:rPr lang="en-US" sz="32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𝒌𝒙</m:t>
                    </m:r>
                    <m:r>
                      <a:rPr lang="en-US" sz="32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+</m:t>
                    </m:r>
                    <m:r>
                      <a:rPr lang="en-US" sz="32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𝒃</m:t>
                    </m:r>
                    <m:r>
                      <a:rPr lang="en-US" sz="32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kern="0" dirty="0" smtClean="0">
                    <a:solidFill>
                      <a:schemeClr val="tx1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ru-RU" sz="3200" b="1" kern="0" dirty="0" smtClean="0">
                    <a:solidFill>
                      <a:srgbClr val="0000CC">
                        <a:lumMod val="50000"/>
                      </a:srgbClr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является </a:t>
                </a:r>
                <a:r>
                  <a:rPr lang="ru-RU" sz="3200" b="1" u="sng" kern="0" dirty="0">
                    <a:solidFill>
                      <a:srgbClr val="8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прямая.</a:t>
                </a:r>
                <a:r>
                  <a:rPr lang="ru-RU" sz="3200" b="1" kern="0" dirty="0">
                    <a:solidFill>
                      <a:srgbClr val="0000CC">
                        <a:lumMod val="50000"/>
                      </a:srgbClr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/>
                </a:r>
                <a:br>
                  <a:rPr lang="ru-RU" sz="3200" b="1" kern="0" dirty="0">
                    <a:solidFill>
                      <a:srgbClr val="0000CC">
                        <a:lumMod val="50000"/>
                      </a:srgbClr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</a:br>
                <a:endParaRPr lang="ru-RU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05D49F-88DF-4DBE-93CF-886F14E06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965776"/>
                <a:ext cx="8784976" cy="2062103"/>
              </a:xfrm>
              <a:prstGeom prst="rect">
                <a:avLst/>
              </a:prstGeom>
              <a:blipFill>
                <a:blip r:embed="rId6"/>
                <a:stretch>
                  <a:fillRect l="-1735" t="-41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3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54D9EF6E-F4AB-40C2-85FB-FB065B08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6013" y="2060575"/>
            <a:ext cx="7312026" cy="1008063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30EDED-184F-4E4F-9C17-0CDABD0D3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76672"/>
            <a:ext cx="8712967" cy="4794002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Алгоритм построения графика линейной функции</a:t>
            </a:r>
            <a:endParaRPr lang="en-US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Составить таблицу для линейной функции (каждому значению независимой переменной   поставить в соответствие значение зависимой  переменной)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Построить на координатной плоскости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точки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Провести через них прямую – график линейной функции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4d8b626cda181b312678d4978abc65fee358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4C237E8A9F23B46A9C0C56A89177B73" ma:contentTypeVersion="15" ma:contentTypeDescription="Создание документа." ma:contentTypeScope="" ma:versionID="6b367107968de81a05aa8064ef4cd7ee">
  <xsd:schema xmlns:xsd="http://www.w3.org/2001/XMLSchema" xmlns:xs="http://www.w3.org/2001/XMLSchema" xmlns:p="http://schemas.microsoft.com/office/2006/metadata/properties" xmlns:ns3="fecfc69b-82bd-48d0-af13-b47e2d1a39f5" xmlns:ns4="e0eaec35-f48d-4d8a-8828-f881a711d107" targetNamespace="http://schemas.microsoft.com/office/2006/metadata/properties" ma:root="true" ma:fieldsID="8c7124956a57d21e3074e81f384a6e79" ns3:_="" ns4:_="">
    <xsd:import namespace="fecfc69b-82bd-48d0-af13-b47e2d1a39f5"/>
    <xsd:import namespace="e0eaec35-f48d-4d8a-8828-f881a711d10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fc69b-82bd-48d0-af13-b47e2d1a39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По автору публикации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По дате публикации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aec35-f48d-4d8a-8828-f881a711d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809691-8A64-4C5A-8F83-2CC19B5D02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64C6D0-3723-49D8-9AA2-EE7D894B9C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cfc69b-82bd-48d0-af13-b47e2d1a39f5"/>
    <ds:schemaRef ds:uri="e0eaec35-f48d-4d8a-8828-f881a711d1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3C0D68-F23A-4E7F-8C1A-34F875A29736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e0eaec35-f48d-4d8a-8828-f881a711d10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ecfc69b-82bd-48d0-af13-b47e2d1a39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3164</TotalTime>
  <Words>680</Words>
  <Application>Microsoft Office PowerPoint</Application>
  <PresentationFormat>Экран (4:3)</PresentationFormat>
  <Paragraphs>112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Symbol</vt:lpstr>
      <vt:lpstr>Times New Roman</vt:lpstr>
      <vt:lpstr>Verdana</vt:lpstr>
      <vt:lpstr>Wingdings</vt:lpstr>
      <vt:lpstr>Тема Office</vt:lpstr>
      <vt:lpstr>Формула</vt:lpstr>
      <vt:lpstr>Урок алгебры в 7 классе «Линейная функция и её график»</vt:lpstr>
      <vt:lpstr>Презентация PowerPoint</vt:lpstr>
      <vt:lpstr>Презентация PowerPoint</vt:lpstr>
      <vt:lpstr>     Турист проехал на автобусе 15 км от пункта А до пункта В, а затем продолжил движение из пункта В в том же направлении до пункта  С, но уже пешком, со скоростью 4 км/ч. На каком расстоянии от пункта А будет турист через x ч (2ч, 4ч,  5ч и т.д.)ходьбы?</vt:lpstr>
      <vt:lpstr>На каком расстоянии от пункта А будет турист через x ч (2ч, 4ч,  5ч и т.д.)ходьбы?</vt:lpstr>
      <vt:lpstr>На каком расстоянии от пункта А будет турист через x ч (2ч, 4ч,  5ч и т.д.)ходьбы?</vt:lpstr>
      <vt:lpstr>Уравнение вида y=kx+b, где   k и b – числа (коэффициенты) называется линейной функцией.</vt:lpstr>
      <vt:lpstr>Презентация PowerPoint</vt:lpstr>
      <vt:lpstr>    </vt:lpstr>
      <vt:lpstr>Построение</vt:lpstr>
      <vt:lpstr>Презентация PowerPoint</vt:lpstr>
      <vt:lpstr>Презентация PowerPoint</vt:lpstr>
      <vt:lpstr>Презентация PowerPoint</vt:lpstr>
      <vt:lpstr>Рассмотрим графики функций, изображенные на рисунках</vt:lpstr>
      <vt:lpstr>Презентация PowerPoint</vt:lpstr>
      <vt:lpstr>Выполните следующее задание</vt:lpstr>
      <vt:lpstr>Проверка решения </vt:lpstr>
      <vt:lpstr>Найдите значение аргумента, при котором линейная  функция  y = -2x + 2,4 принимает значение равное 20,4?</vt:lpstr>
      <vt:lpstr>Следующее задание Не выполняя построения ответьте на вопрос: графику  какой  функции принадлежит А (1;0)?</vt:lpstr>
      <vt:lpstr>Рефлексия</vt:lpstr>
      <vt:lpstr>V. Решение занимательных заданий Изобразите пословицы графически</vt:lpstr>
      <vt:lpstr>VI. Подведение итогов</vt:lpstr>
      <vt:lpstr>Используемые 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</dc:creator>
  <cp:lastModifiedBy>360449@dnevnik.ru</cp:lastModifiedBy>
  <cp:revision>181</cp:revision>
  <dcterms:created xsi:type="dcterms:W3CDTF">2012-10-07T03:33:37Z</dcterms:created>
  <dcterms:modified xsi:type="dcterms:W3CDTF">2021-01-25T13:50:49Z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0x01010014C237E8A9F23B46A9C0C56A89177B73</vt:lpwstr>
  </property>
</Properties>
</file>